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56" r:id="rId2"/>
    <p:sldId id="359" r:id="rId3"/>
    <p:sldId id="360" r:id="rId4"/>
    <p:sldId id="361" r:id="rId5"/>
    <p:sldId id="306" r:id="rId6"/>
    <p:sldId id="362" r:id="rId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6"/>
    <p:restoredTop sz="93061"/>
  </p:normalViewPr>
  <p:slideViewPr>
    <p:cSldViewPr>
      <p:cViewPr varScale="1">
        <p:scale>
          <a:sx n="114" d="100"/>
          <a:sy n="114" d="100"/>
        </p:scale>
        <p:origin x="10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7C12C0E5-C0D2-F549-D438-23AE927BD2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32F4EBBC-6C94-EA0B-C6CF-871AF2134F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7FA6325F-9196-2C1E-A4A9-508B3F9772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0389" name="Rectangle 5">
            <a:extLst>
              <a:ext uri="{FF2B5EF4-FFF2-40B4-BE49-F238E27FC236}">
                <a16:creationId xmlns:a16="http://schemas.microsoft.com/office/drawing/2014/main" id="{B1E7E23C-C377-0B0A-F9E4-D3F4E4E5BC8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FA13F-54AB-0142-BE85-A147039DAD22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467D3D-B1C5-FDCD-6056-77A73B5668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D894444-C333-D7D4-5D56-4121B1B3D8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BFC49A6-A768-647B-B959-5525BF274F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A46F40-5AF4-4D42-27D5-1D046FE76F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BBD385C-42AF-692A-EC86-81074B3780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9F2DE48-FB51-CFFF-DA0A-02F26A537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7B1BEE-ACC6-9749-AD0E-DA3703F87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AB2549A2-3F95-F9DA-78F6-4BD99B84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E35B4A-CD7C-1E4F-8AF9-A28E26E7B901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131C5FE-ABEA-9AB7-3160-D8A04D84A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DC68B46-04D0-4E84-8B01-0D1B57F9B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0F767161-1661-F040-9AE2-9EFB59B2E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887F2C-3AD8-8C41-B040-98C5306C2EC2}" type="slidenum">
              <a:rPr lang="en-US" altLang="en-CH" sz="1200"/>
              <a:pPr/>
              <a:t>2</a:t>
            </a:fld>
            <a:endParaRPr lang="en-US" altLang="en-CH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98BD593-9A57-604D-98A8-F43C99949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7510270-EBAC-CA4C-A44A-DB0852565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fr-CH" altLang="fr-CH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 a very broad discipline ranging from nano and microelectronics to communications and power systems.</a:t>
            </a:r>
          </a:p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Sources of interference can be natural or man-made</a:t>
            </a:r>
          </a:p>
        </p:txBody>
      </p:sp>
    </p:spTree>
    <p:extLst>
      <p:ext uri="{BB962C8B-B14F-4D97-AF65-F5344CB8AC3E}">
        <p14:creationId xmlns:p14="http://schemas.microsoft.com/office/powerpoint/2010/main" val="350036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358FC-1152-E4D8-B8D2-035BD505E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AC69042D-E77A-F917-DB24-E00F0122D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887F2C-3AD8-8C41-B040-98C5306C2EC2}" type="slidenum">
              <a:rPr lang="en-US" altLang="en-CH" sz="1200"/>
              <a:pPr/>
              <a:t>3</a:t>
            </a:fld>
            <a:endParaRPr lang="en-US" altLang="en-CH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75F853F-E667-5DCB-3300-364355265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5329E07-4FEA-FC9D-C6FC-830A12BD2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fr-CH" altLang="fr-CH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 a very broad discipline ranging from nano and microelectronics to communications and power systems.</a:t>
            </a:r>
          </a:p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Sources of interference can be natural or man-made</a:t>
            </a:r>
          </a:p>
        </p:txBody>
      </p:sp>
    </p:spTree>
    <p:extLst>
      <p:ext uri="{BB962C8B-B14F-4D97-AF65-F5344CB8AC3E}">
        <p14:creationId xmlns:p14="http://schemas.microsoft.com/office/powerpoint/2010/main" val="292148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1F215-9E20-7886-A8FE-C76000D38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7536904F-B161-8BA2-6FFB-B1599835C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887F2C-3AD8-8C41-B040-98C5306C2EC2}" type="slidenum">
              <a:rPr lang="en-US" altLang="en-CH" sz="1200"/>
              <a:pPr/>
              <a:t>4</a:t>
            </a:fld>
            <a:endParaRPr lang="en-US" altLang="en-CH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BD57689-D8BC-A94F-32A6-7781F1472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FC8E53B-AF03-7E42-D5B5-37839E6E0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fr-CH" altLang="fr-CH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 a very broad discipline ranging from nano and microelectronics to communications and power systems.</a:t>
            </a:r>
          </a:p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Sources of interference can be natural or man-made</a:t>
            </a:r>
          </a:p>
        </p:txBody>
      </p:sp>
    </p:spTree>
    <p:extLst>
      <p:ext uri="{BB962C8B-B14F-4D97-AF65-F5344CB8AC3E}">
        <p14:creationId xmlns:p14="http://schemas.microsoft.com/office/powerpoint/2010/main" val="36455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CAD41-9F36-7FFB-515A-936EFDDE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D31A43B9-8D02-1CEA-5C55-0371DB95A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887F2C-3AD8-8C41-B040-98C5306C2EC2}" type="slidenum">
              <a:rPr lang="en-US" altLang="en-CH" sz="1200"/>
              <a:pPr/>
              <a:t>6</a:t>
            </a:fld>
            <a:endParaRPr lang="en-US" altLang="en-CH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B70695C-5184-42D5-CE30-2643EAAD3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398EF5F-5F43-01EE-E3F8-D94F480FD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It</a:t>
            </a:r>
            <a:r>
              <a:rPr lang="fr-CH" altLang="fr-CH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 a very broad discipline ranging from nano and microelectronics to communications and power systems.</a:t>
            </a:r>
          </a:p>
          <a:p>
            <a:pPr eaLnBrk="1" hangingPunct="1"/>
            <a:r>
              <a:rPr lang="fr-CH" altLang="en-CH">
                <a:latin typeface="Arial" panose="020B0604020202020204" pitchFamily="34" charset="0"/>
                <a:ea typeface="ＭＳ Ｐゴシック" panose="020B0600070205080204" pitchFamily="34" charset="-128"/>
              </a:rPr>
              <a:t>Sources of interference can be natural or man-made</a:t>
            </a:r>
          </a:p>
        </p:txBody>
      </p:sp>
    </p:spTree>
    <p:extLst>
      <p:ext uri="{BB962C8B-B14F-4D97-AF65-F5344CB8AC3E}">
        <p14:creationId xmlns:p14="http://schemas.microsoft.com/office/powerpoint/2010/main" val="97166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6597470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938630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177453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567760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1905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097914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377692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483492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106021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67323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615313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28ABD23-4116-F4AA-252F-70DE1D1B2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E229194-E152-F6B2-017F-E3624FD30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4" descr="emc_zurich%20logo">
            <a:extLst>
              <a:ext uri="{FF2B5EF4-FFF2-40B4-BE49-F238E27FC236}">
                <a16:creationId xmlns:a16="http://schemas.microsoft.com/office/drawing/2014/main" id="{CBA416C4-0AC4-C26F-2029-6F71BB00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6038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emc_zurich%20logo">
            <a:extLst>
              <a:ext uri="{FF2B5EF4-FFF2-40B4-BE49-F238E27FC236}">
                <a16:creationId xmlns:a16="http://schemas.microsoft.com/office/drawing/2014/main" id="{039BA071-2616-0878-5CE3-CFBC9C52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95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mc_zurich%20logo">
            <a:extLst>
              <a:ext uri="{FF2B5EF4-FFF2-40B4-BE49-F238E27FC236}">
                <a16:creationId xmlns:a16="http://schemas.microsoft.com/office/drawing/2014/main" id="{229D2377-4A53-B7D2-4CA5-3FA11E92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095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rhad.Rachidi@epfl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emc.epfl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F4456268-95FD-1815-CEF9-9CC6E4A3DF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344613"/>
            <a:ext cx="9144000" cy="6461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CH" altLang="en-US" sz="4000">
                <a:latin typeface="Calibri" panose="020F0502020204030204" pitchFamily="34" charset="0"/>
                <a:ea typeface="ＭＳ Ｐゴシック" panose="020B0600070205080204" pitchFamily="34" charset="-128"/>
              </a:rPr>
              <a:t>Electromagnetic Compatibility</a:t>
            </a:r>
            <a:endParaRPr lang="en-US" altLang="en-US" sz="4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2" name="Rectangle 12">
            <a:extLst>
              <a:ext uri="{FF2B5EF4-FFF2-40B4-BE49-F238E27FC236}">
                <a16:creationId xmlns:a16="http://schemas.microsoft.com/office/drawing/2014/main" id="{4A8A7C9E-7C9D-2C2D-DF37-BC56A3F2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20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2000" b="1" dirty="0">
                <a:latin typeface="Calibri" panose="020F0502020204030204" pitchFamily="34" charset="0"/>
              </a:rPr>
              <a:t>F. Rachidi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latin typeface="Calibri" panose="020F0502020204030204" pitchFamily="34" charset="0"/>
              </a:rPr>
              <a:t>É</a:t>
            </a:r>
            <a:r>
              <a:rPr lang="fr-CH" altLang="en-US" sz="2000" dirty="0" err="1">
                <a:latin typeface="Calibri" panose="020F0502020204030204" pitchFamily="34" charset="0"/>
              </a:rPr>
              <a:t>cole</a:t>
            </a:r>
            <a:r>
              <a:rPr lang="fr-CH" altLang="en-US" sz="2000" dirty="0">
                <a:latin typeface="Calibri" panose="020F0502020204030204" pitchFamily="34" charset="0"/>
              </a:rPr>
              <a:t> Polytechnique Fédérale de Lausanne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CH" altLang="en-US" sz="2000" dirty="0">
                <a:latin typeface="Calibri" panose="020F0502020204030204" pitchFamily="34" charset="0"/>
              </a:rPr>
              <a:t>EMC </a:t>
            </a:r>
            <a:r>
              <a:rPr lang="fr-CH" altLang="en-US" sz="2000" dirty="0" err="1">
                <a:latin typeface="Calibri" panose="020F0502020204030204" pitchFamily="34" charset="0"/>
              </a:rPr>
              <a:t>Laboratory</a:t>
            </a:r>
            <a:endParaRPr lang="fr-CH" altLang="en-US" sz="20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hlinkClick r:id="rId3"/>
              </a:rPr>
              <a:t>Farhad.Rachidi@epfl.ch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hlinkClick r:id="rId4"/>
              </a:rPr>
              <a:t>http://emc.epfl.ch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61AE2-462C-AC5A-2F97-37D774E1B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77" y="4295775"/>
            <a:ext cx="2152445" cy="18034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050072A-63CD-A64B-90A0-CF81FFAE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Suggested References</a:t>
            </a:r>
            <a:endParaRPr lang="en-US" sz="4000" kern="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C14CAA-EEFA-EB93-442E-A4F95C0F4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en-US" sz="2400" dirty="0" err="1">
                <a:latin typeface="Calibri"/>
                <a:cs typeface="Calibri"/>
              </a:rPr>
              <a:t>Tesche</a:t>
            </a:r>
            <a:r>
              <a:rPr lang="en-US" sz="2400" dirty="0">
                <a:latin typeface="Calibri"/>
                <a:cs typeface="Calibri"/>
              </a:rPr>
              <a:t>, F. M., M. </a:t>
            </a:r>
            <a:r>
              <a:rPr lang="en-US" sz="2400" dirty="0" err="1">
                <a:latin typeface="Calibri"/>
                <a:cs typeface="Calibri"/>
              </a:rPr>
              <a:t>Ianoz</a:t>
            </a:r>
            <a:r>
              <a:rPr lang="en-US" sz="2400" dirty="0">
                <a:latin typeface="Calibri"/>
                <a:cs typeface="Calibri"/>
              </a:rPr>
              <a:t> and T. Karlsson, </a:t>
            </a:r>
            <a:r>
              <a:rPr lang="en-US" sz="2400" b="1" dirty="0">
                <a:latin typeface="Calibri"/>
                <a:cs typeface="Calibri"/>
              </a:rPr>
              <a:t>EMC Analysis Methods and Computational Models</a:t>
            </a:r>
            <a:r>
              <a:rPr lang="en-US" sz="2400" dirty="0">
                <a:latin typeface="Calibri"/>
                <a:cs typeface="Calibri"/>
              </a:rPr>
              <a:t>, John Wiley and Sons, New Work, 1997.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  <a:defRPr/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en-US" sz="2400" dirty="0">
                <a:latin typeface="Calibri"/>
                <a:cs typeface="Calibri"/>
              </a:rPr>
              <a:t>Paul, C. R.,</a:t>
            </a:r>
            <a:r>
              <a:rPr lang="en-US" sz="2400" b="1" dirty="0">
                <a:latin typeface="Calibri"/>
                <a:cs typeface="Calibri"/>
              </a:rPr>
              <a:t> Introduction to Electromagnetic Compatibility</a:t>
            </a:r>
            <a:r>
              <a:rPr lang="en-US" sz="2400" dirty="0">
                <a:latin typeface="Calibri"/>
                <a:cs typeface="Calibri"/>
              </a:rPr>
              <a:t>, John Wiley &amp; Sons, New York, 12006.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  <a:defRPr/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  <a:defRPr/>
            </a:pPr>
            <a:r>
              <a:rPr lang="en-US" sz="2400" dirty="0">
                <a:latin typeface="Calibri"/>
                <a:cs typeface="Calibri"/>
              </a:rPr>
              <a:t>Ott, H., </a:t>
            </a:r>
            <a:r>
              <a:rPr lang="en-US" sz="2400" b="1" dirty="0">
                <a:latin typeface="Calibri"/>
                <a:cs typeface="Calibri"/>
              </a:rPr>
              <a:t>Electromagnetic Compatibility Engineering</a:t>
            </a:r>
            <a:r>
              <a:rPr lang="en-US" sz="2400" dirty="0">
                <a:latin typeface="Calibri"/>
                <a:cs typeface="Calibri"/>
              </a:rPr>
              <a:t>, Wiley </a:t>
            </a:r>
            <a:r>
              <a:rPr lang="en-US" sz="2400" dirty="0" err="1">
                <a:latin typeface="Calibri"/>
                <a:cs typeface="Calibri"/>
              </a:rPr>
              <a:t>Interscience</a:t>
            </a:r>
            <a:r>
              <a:rPr lang="en-US" sz="2400" dirty="0">
                <a:latin typeface="Calibri"/>
                <a:cs typeface="Calibri"/>
              </a:rPr>
              <a:t>, 2009.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014157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A097591-C8B0-EFCC-6A28-90377416F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16A682-7430-31CE-AA7E-E04DA70F8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Course Outline</a:t>
            </a:r>
            <a:endParaRPr lang="en-US" sz="4000" kern="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BC2E7F-4882-5A05-E9F5-BC3640DB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 to EMC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EM Coupling and Crosstalk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LF Coupling Mitigation Techniques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Grounding, Balancing and Filtering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Electromagnetic Shielding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Lightning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Digital Circuits – PCB Layout</a:t>
            </a:r>
          </a:p>
        </p:txBody>
      </p:sp>
    </p:spTree>
    <p:extLst>
      <p:ext uri="{BB962C8B-B14F-4D97-AF65-F5344CB8AC3E}">
        <p14:creationId xmlns:p14="http://schemas.microsoft.com/office/powerpoint/2010/main" val="1678298398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AECDF3-5A59-8FBA-DF21-047E60914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ED2A82D-F1F7-6258-E25D-BFF7B3FF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Course Evaluation</a:t>
            </a:r>
            <a:endParaRPr lang="en-US" sz="4000" kern="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E7780-FAFC-2F14-80D7-7AF43577A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fr-CH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omeworks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(bonus)</a:t>
            </a: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Assignments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Three lab sessions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Final test</a:t>
            </a:r>
          </a:p>
        </p:txBody>
      </p:sp>
    </p:spTree>
    <p:extLst>
      <p:ext uri="{BB962C8B-B14F-4D97-AF65-F5344CB8AC3E}">
        <p14:creationId xmlns:p14="http://schemas.microsoft.com/office/powerpoint/2010/main" val="2125617323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C48744-1990-3D36-C497-1462E3538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72682"/>
              </p:ext>
            </p:extLst>
          </p:nvPr>
        </p:nvGraphicFramePr>
        <p:xfrm>
          <a:off x="899592" y="34779"/>
          <a:ext cx="7560840" cy="68261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5637">
                  <a:extLst>
                    <a:ext uri="{9D8B030D-6E8A-4147-A177-3AD203B41FA5}">
                      <a16:colId xmlns:a16="http://schemas.microsoft.com/office/drawing/2014/main" val="1044643320"/>
                    </a:ext>
                  </a:extLst>
                </a:gridCol>
                <a:gridCol w="6305203">
                  <a:extLst>
                    <a:ext uri="{9D8B030D-6E8A-4147-A177-3AD203B41FA5}">
                      <a16:colId xmlns:a16="http://schemas.microsoft.com/office/drawing/2014/main" val="3634016112"/>
                    </a:ext>
                  </a:extLst>
                </a:gridCol>
              </a:tblGrid>
              <a:tr h="213226">
                <a:tc>
                  <a:txBody>
                    <a:bodyPr/>
                    <a:lstStyle/>
                    <a:p>
                      <a:r>
                        <a:rPr lang="fr-CH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5061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20.02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EMC, Coupling Modes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455423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21.02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Coupling 1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445558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27.02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Coupling 2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569007"/>
                  </a:ext>
                </a:extLst>
              </a:tr>
              <a:tr h="426451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28.02	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Set 1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856964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domain solutions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58895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domain solutions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22608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Set 2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980461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Two-port representation of TLs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894930"/>
                  </a:ext>
                </a:extLst>
              </a:tr>
              <a:tr h="426451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 1: Characterization of TLs using s-parameters (MED2 2419)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321714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crosstalk: 3-conductor lines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311868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Solutions for multiconductor lines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959531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Set 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096535"/>
                  </a:ext>
                </a:extLst>
              </a:tr>
              <a:tr h="426451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03.04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crosstalk: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Inductive and capacitive coupling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957400"/>
                  </a:ext>
                </a:extLst>
              </a:tr>
              <a:tr h="426451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	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 2: EM coupling and crosstalk (MED2 2419)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283024"/>
                  </a:ext>
                </a:extLst>
              </a:tr>
              <a:tr h="426451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10.04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Frequency Coupling Mitigation (shielded cables, twisted pairs)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970516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11.04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Set 3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1273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17.04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shielding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95138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 3: Coupling mitigation (MED2 2419)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864860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Coupling to shielded cables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256546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Set 4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022369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Grounding, Filtering and Balancing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240459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Lightning phenomenon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692730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Lightning protection on power lines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877921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EMC in digital circuits</a:t>
                      </a: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40739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Set 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963039"/>
                  </a:ext>
                </a:extLst>
              </a:tr>
              <a:tr h="213226">
                <a:tc>
                  <a:txBody>
                    <a:bodyPr/>
                    <a:lstStyle/>
                    <a:p>
                      <a:r>
                        <a:rPr lang="fr-CH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30.05</a:t>
                      </a:r>
                      <a:endParaRPr lang="en-CH" sz="140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Test </a:t>
                      </a:r>
                      <a:endParaRPr lang="en-CH" sz="1400" dirty="0">
                        <a:effectLst/>
                        <a:latin typeface="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624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81099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ABBF767-BF85-C966-CA2D-45425CED4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C2A93C-9769-D96F-19B8-480962B7A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Course Material</a:t>
            </a:r>
            <a:endParaRPr lang="en-US" sz="4000" kern="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B6F5AA-945A-8A80-05CC-2C0CD54C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Moodle</a:t>
            </a:r>
          </a:p>
        </p:txBody>
      </p:sp>
    </p:spTree>
    <p:extLst>
      <p:ext uri="{BB962C8B-B14F-4D97-AF65-F5344CB8AC3E}">
        <p14:creationId xmlns:p14="http://schemas.microsoft.com/office/powerpoint/2010/main" val="4167115229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390</Words>
  <Application>Microsoft Macintosh PowerPoint</Application>
  <PresentationFormat>On-screen Show (4:3)</PresentationFormat>
  <Paragraphs>95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Rachidi</dc:creator>
  <cp:lastModifiedBy>Farhad Rachidi</cp:lastModifiedBy>
  <cp:revision>154</cp:revision>
  <dcterms:created xsi:type="dcterms:W3CDTF">2005-11-11T13:34:21Z</dcterms:created>
  <dcterms:modified xsi:type="dcterms:W3CDTF">2025-02-18T13:47:54Z</dcterms:modified>
</cp:coreProperties>
</file>